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Montserrat"/>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8154C4-AFFC-44B6-BA36-4C9B6407DD8E}">
  <a:tblStyle styleId="{D78154C4-AFFC-44B6-BA36-4C9B6407DD8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4.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bold.fntdata"/><Relationship Id="rId14" Type="http://schemas.openxmlformats.org/officeDocument/2006/relationships/slide" Target="slides/slide8.xml"/><Relationship Id="rId36" Type="http://schemas.openxmlformats.org/officeDocument/2006/relationships/font" Target="fonts/Montserrat-regular.fntdata"/><Relationship Id="rId17" Type="http://schemas.openxmlformats.org/officeDocument/2006/relationships/slide" Target="slides/slide11.xml"/><Relationship Id="rId39" Type="http://schemas.openxmlformats.org/officeDocument/2006/relationships/font" Target="fonts/Montserrat-boldItalic.fntdata"/><Relationship Id="rId16" Type="http://schemas.openxmlformats.org/officeDocument/2006/relationships/slide" Target="slides/slide10.xml"/><Relationship Id="rId38" Type="http://schemas.openxmlformats.org/officeDocument/2006/relationships/font" Target="fonts/Montserrat-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7e2878bc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7e2878bc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cf18883d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cf18883d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cf18883d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cf18883d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cf18883d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cf18883d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cf18883d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cf18883d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cf18883d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cf18883d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cf18883d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cf18883d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cf18883d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cf18883d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cf18883d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cf18883d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cf18883d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cf18883d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7e2878bc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7e2878bc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7e2878bc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7e2878bc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7e2878bc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7e2878bc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cf18883d5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cf18883d5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cf18883d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cf18883d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7e2878bc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7e2878bc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7e2878bc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7e2878bc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7e2878bc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7e2878bc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7e2878bc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7e2878bc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7e2878bc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7e2878bc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7e2878bc7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7e2878bc7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7e2878bc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7e2878bc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cf18883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cf18883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7e2878bc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7e2878bc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7e2878bc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7e2878bc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7e2878bc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7e2878bc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7e2878bc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7e2878bc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7e2878bc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7e2878bc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cf18883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cf18883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mailto:jayaprasad.b@hotmail.com" TargetMode="External"/><Relationship Id="rId5" Type="http://schemas.openxmlformats.org/officeDocument/2006/relationships/hyperlink" Target="mailto:vasavi.bande@gmail.com" TargetMode="External"/><Relationship Id="rId6" Type="http://schemas.openxmlformats.org/officeDocument/2006/relationships/hyperlink" Target="mailto:tejaswisunarkar123@gmail.com" TargetMode="External"/><Relationship Id="rId7" Type="http://schemas.openxmlformats.org/officeDocument/2006/relationships/hyperlink" Target="mailto:ambatibhargav06@gmail.com" TargetMode="External"/><Relationship Id="rId8" Type="http://schemas.openxmlformats.org/officeDocument/2006/relationships/hyperlink" Target="mailto:gokulpavan321@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nvSpPr>
        <p:spPr>
          <a:xfrm>
            <a:off x="355950" y="0"/>
            <a:ext cx="8702400" cy="340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83">
                <a:solidFill>
                  <a:schemeClr val="lt1"/>
                </a:solidFill>
              </a:rPr>
              <a:t>A presentation on Internship problem</a:t>
            </a:r>
            <a:br>
              <a:rPr b="1" lang="en" sz="2583">
                <a:solidFill>
                  <a:schemeClr val="lt1"/>
                </a:solidFill>
              </a:rPr>
            </a:br>
            <a:r>
              <a:rPr lang="en" sz="1700">
                <a:solidFill>
                  <a:schemeClr val="lt1"/>
                </a:solidFill>
                <a:latin typeface="Times New Roman"/>
                <a:ea typeface="Times New Roman"/>
                <a:cs typeface="Times New Roman"/>
                <a:sym typeface="Times New Roman"/>
              </a:rPr>
              <a:t>Digital Forensic Analyses of TOR And Web Browser Records</a:t>
            </a:r>
            <a:br>
              <a:rPr b="1" lang="en" sz="1683">
                <a:solidFill>
                  <a:schemeClr val="lt1"/>
                </a:solidFill>
              </a:rPr>
            </a:br>
            <a:br>
              <a:rPr b="1" lang="en" sz="1683">
                <a:solidFill>
                  <a:schemeClr val="lt1"/>
                </a:solidFill>
              </a:rPr>
            </a:br>
            <a:br>
              <a:rPr b="1" lang="en" sz="1083">
                <a:solidFill>
                  <a:schemeClr val="lt1"/>
                </a:solidFill>
              </a:rPr>
            </a:br>
            <a:br>
              <a:rPr b="1" lang="en" sz="1083">
                <a:solidFill>
                  <a:schemeClr val="lt1"/>
                </a:solidFill>
              </a:rPr>
            </a:br>
            <a:endParaRPr b="1" sz="1083">
              <a:solidFill>
                <a:schemeClr val="lt1"/>
              </a:solidFill>
            </a:endParaRPr>
          </a:p>
          <a:p>
            <a:pPr indent="0" lvl="0" marL="0" rtl="0" algn="ctr">
              <a:spcBef>
                <a:spcPts val="0"/>
              </a:spcBef>
              <a:spcAft>
                <a:spcPts val="0"/>
              </a:spcAft>
              <a:buNone/>
            </a:pPr>
            <a:r>
              <a:t/>
            </a:r>
            <a:endParaRPr b="1" sz="1083">
              <a:solidFill>
                <a:schemeClr val="lt1"/>
              </a:solidFill>
            </a:endParaRPr>
          </a:p>
          <a:p>
            <a:pPr indent="0" lvl="0" marL="0" rtl="0" algn="ctr">
              <a:spcBef>
                <a:spcPts val="0"/>
              </a:spcBef>
              <a:spcAft>
                <a:spcPts val="0"/>
              </a:spcAft>
              <a:buNone/>
            </a:pPr>
            <a:br>
              <a:rPr b="1" lang="en" sz="1083">
                <a:solidFill>
                  <a:schemeClr val="lt1"/>
                </a:solidFill>
              </a:rPr>
            </a:br>
            <a:r>
              <a:rPr b="1" lang="en" sz="2583">
                <a:solidFill>
                  <a:schemeClr val="lt1"/>
                </a:solidFill>
              </a:rPr>
              <a:t>Centre of Excellence in Cyber Security</a:t>
            </a:r>
            <a:br>
              <a:rPr b="1" lang="en" sz="3000">
                <a:solidFill>
                  <a:schemeClr val="lt1"/>
                </a:solidFill>
              </a:rPr>
            </a:br>
            <a:r>
              <a:rPr b="1" lang="en" sz="3000">
                <a:solidFill>
                  <a:schemeClr val="lt1"/>
                </a:solidFill>
              </a:rPr>
              <a:t> </a:t>
            </a:r>
            <a:r>
              <a:rPr b="1" lang="en" sz="2583">
                <a:solidFill>
                  <a:schemeClr val="lt1"/>
                </a:solidFill>
              </a:rPr>
              <a:t>Jawaharlal Nehru Technological University Hyderabad </a:t>
            </a:r>
            <a:br>
              <a:rPr b="1" lang="en" sz="3000">
                <a:solidFill>
                  <a:schemeClr val="lt1"/>
                </a:solidFill>
              </a:rPr>
            </a:br>
            <a:endParaRPr>
              <a:solidFill>
                <a:schemeClr val="lt1"/>
              </a:solidFill>
            </a:endParaRPr>
          </a:p>
        </p:txBody>
      </p:sp>
      <p:pic>
        <p:nvPicPr>
          <p:cNvPr id="135" name="Google Shape;135;p13"/>
          <p:cNvPicPr preferRelativeResize="0"/>
          <p:nvPr/>
        </p:nvPicPr>
        <p:blipFill rotWithShape="1">
          <a:blip r:embed="rId3">
            <a:alphaModFix/>
          </a:blip>
          <a:srcRect b="0" l="0" r="0" t="0"/>
          <a:stretch/>
        </p:blipFill>
        <p:spPr>
          <a:xfrm>
            <a:off x="4110250" y="901100"/>
            <a:ext cx="889000" cy="889000"/>
          </a:xfrm>
          <a:prstGeom prst="rect">
            <a:avLst/>
          </a:prstGeom>
          <a:noFill/>
          <a:ln>
            <a:noFill/>
          </a:ln>
        </p:spPr>
      </p:pic>
      <p:sp>
        <p:nvSpPr>
          <p:cNvPr id="136" name="Google Shape;136;p13"/>
          <p:cNvSpPr txBox="1"/>
          <p:nvPr/>
        </p:nvSpPr>
        <p:spPr>
          <a:xfrm>
            <a:off x="5685425" y="3451550"/>
            <a:ext cx="3000000" cy="132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33">
                <a:solidFill>
                  <a:schemeClr val="lt1"/>
                </a:solidFill>
              </a:rPr>
              <a:t>By</a:t>
            </a:r>
            <a:endParaRPr>
              <a:solidFill>
                <a:schemeClr val="lt1"/>
              </a:solidFill>
            </a:endParaRPr>
          </a:p>
          <a:p>
            <a:pPr indent="0" lvl="0" marL="0" rtl="0" algn="ctr">
              <a:spcBef>
                <a:spcPts val="0"/>
              </a:spcBef>
              <a:spcAft>
                <a:spcPts val="0"/>
              </a:spcAft>
              <a:buNone/>
            </a:pPr>
            <a:r>
              <a:t/>
            </a:r>
            <a:endParaRPr b="1" sz="583">
              <a:solidFill>
                <a:schemeClr val="lt1"/>
              </a:solidFill>
            </a:endParaRPr>
          </a:p>
          <a:p>
            <a:pPr indent="0" lvl="0" marL="0" rtl="0" algn="ctr">
              <a:spcBef>
                <a:spcPts val="0"/>
              </a:spcBef>
              <a:spcAft>
                <a:spcPts val="0"/>
              </a:spcAft>
              <a:buNone/>
            </a:pPr>
            <a:r>
              <a:rPr b="1" lang="en" sz="1000">
                <a:solidFill>
                  <a:schemeClr val="lt1"/>
                </a:solidFill>
              </a:rPr>
              <a:t>Jaya Prasad Botsa,Senior Forensic Examiner, </a:t>
            </a:r>
            <a:r>
              <a:rPr b="1" lang="en" sz="1000" u="sng">
                <a:solidFill>
                  <a:schemeClr val="lt1"/>
                </a:solidFill>
                <a:hlinkClick r:id="rId4">
                  <a:extLst>
                    <a:ext uri="{A12FA001-AC4F-418D-AE19-62706E023703}">
                      <ahyp:hlinkClr val="tx"/>
                    </a:ext>
                  </a:extLst>
                </a:hlinkClick>
              </a:rPr>
              <a:t>jayaprasad.b@hotmail.com</a:t>
            </a:r>
            <a:endParaRPr b="1" sz="1000">
              <a:solidFill>
                <a:schemeClr val="lt1"/>
              </a:solidFill>
            </a:endParaRPr>
          </a:p>
          <a:p>
            <a:pPr indent="0" lvl="0" marL="0" rtl="0" algn="ctr">
              <a:spcBef>
                <a:spcPts val="0"/>
              </a:spcBef>
              <a:spcAft>
                <a:spcPts val="0"/>
              </a:spcAft>
              <a:buNone/>
            </a:pPr>
            <a:r>
              <a:t/>
            </a:r>
            <a:endParaRPr b="1" sz="1000">
              <a:solidFill>
                <a:schemeClr val="lt1"/>
              </a:solidFill>
            </a:endParaRPr>
          </a:p>
          <a:p>
            <a:pPr indent="0" lvl="0" marL="0" rtl="0" algn="ctr">
              <a:spcBef>
                <a:spcPts val="0"/>
              </a:spcBef>
              <a:spcAft>
                <a:spcPts val="0"/>
              </a:spcAft>
              <a:buNone/>
            </a:pPr>
            <a:r>
              <a:rPr b="1" lang="en" sz="1000">
                <a:solidFill>
                  <a:schemeClr val="lt1"/>
                </a:solidFill>
              </a:rPr>
              <a:t>Vasavi.B, Ph.D scholar, JNTUH, </a:t>
            </a:r>
            <a:r>
              <a:rPr b="1" lang="en" sz="1000" u="sng">
                <a:solidFill>
                  <a:schemeClr val="lt1"/>
                </a:solidFill>
                <a:hlinkClick r:id="rId5">
                  <a:extLst>
                    <a:ext uri="{A12FA001-AC4F-418D-AE19-62706E023703}">
                      <ahyp:hlinkClr val="tx"/>
                    </a:ext>
                  </a:extLst>
                </a:hlinkClick>
              </a:rPr>
              <a:t>vasavi.bande@gmail.com</a:t>
            </a:r>
            <a:endParaRPr b="1" sz="1000">
              <a:solidFill>
                <a:schemeClr val="lt1"/>
              </a:solidFill>
            </a:endParaRPr>
          </a:p>
          <a:p>
            <a:pPr indent="0" lvl="0" marL="0" rtl="0" algn="ctr">
              <a:spcBef>
                <a:spcPts val="0"/>
              </a:spcBef>
              <a:spcAft>
                <a:spcPts val="0"/>
              </a:spcAft>
              <a:buNone/>
            </a:pPr>
            <a:r>
              <a:t/>
            </a:r>
            <a:endParaRPr b="1" sz="1000">
              <a:solidFill>
                <a:schemeClr val="lt1"/>
              </a:solidFill>
            </a:endParaRPr>
          </a:p>
        </p:txBody>
      </p:sp>
      <p:sp>
        <p:nvSpPr>
          <p:cNvPr id="137" name="Google Shape;137;p13"/>
          <p:cNvSpPr txBox="1"/>
          <p:nvPr/>
        </p:nvSpPr>
        <p:spPr>
          <a:xfrm>
            <a:off x="355950" y="3309225"/>
            <a:ext cx="34038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rPr>
              <a:t>By</a:t>
            </a:r>
            <a:endParaRPr sz="900">
              <a:solidFill>
                <a:schemeClr val="lt1"/>
              </a:solidFill>
            </a:endParaRPr>
          </a:p>
          <a:p>
            <a:pPr indent="0" lvl="0" marL="0" rtl="0" algn="just">
              <a:spcBef>
                <a:spcPts val="0"/>
              </a:spcBef>
              <a:spcAft>
                <a:spcPts val="0"/>
              </a:spcAft>
              <a:buNone/>
            </a:pPr>
            <a:r>
              <a:t/>
            </a:r>
            <a:endParaRPr b="1" sz="900">
              <a:solidFill>
                <a:schemeClr val="lt1"/>
              </a:solidFill>
            </a:endParaRPr>
          </a:p>
          <a:p>
            <a:pPr indent="0" lvl="0" marL="0" rtl="0" algn="ctr">
              <a:spcBef>
                <a:spcPts val="0"/>
              </a:spcBef>
              <a:spcAft>
                <a:spcPts val="0"/>
              </a:spcAft>
              <a:buNone/>
            </a:pPr>
            <a:r>
              <a:rPr b="1" lang="en" sz="900">
                <a:solidFill>
                  <a:schemeClr val="lt1"/>
                </a:solidFill>
              </a:rPr>
              <a:t>Tejaswi Sunarkar, 20011DA817,M.Tech 1</a:t>
            </a:r>
            <a:r>
              <a:rPr b="1" baseline="30000" lang="en" sz="900">
                <a:solidFill>
                  <a:schemeClr val="lt1"/>
                </a:solidFill>
              </a:rPr>
              <a:t>st</a:t>
            </a:r>
            <a:r>
              <a:rPr b="1" lang="en" sz="900">
                <a:solidFill>
                  <a:schemeClr val="lt1"/>
                </a:solidFill>
              </a:rPr>
              <a:t> Year CFIS, JNTUH CEH, </a:t>
            </a:r>
            <a:r>
              <a:rPr b="1" lang="en" sz="900" u="sng">
                <a:solidFill>
                  <a:schemeClr val="lt1"/>
                </a:solidFill>
                <a:hlinkClick r:id="rId6">
                  <a:extLst>
                    <a:ext uri="{A12FA001-AC4F-418D-AE19-62706E023703}">
                      <ahyp:hlinkClr val="tx"/>
                    </a:ext>
                  </a:extLst>
                </a:hlinkClick>
              </a:rPr>
              <a:t>tejaswisunarkar123@gmail.com</a:t>
            </a:r>
            <a:endParaRPr b="1" sz="900">
              <a:solidFill>
                <a:schemeClr val="lt1"/>
              </a:solidFill>
            </a:endParaRPr>
          </a:p>
          <a:p>
            <a:pPr indent="0" lvl="0" marL="0" rtl="0" algn="ctr">
              <a:spcBef>
                <a:spcPts val="0"/>
              </a:spcBef>
              <a:spcAft>
                <a:spcPts val="0"/>
              </a:spcAft>
              <a:buNone/>
            </a:pPr>
            <a:r>
              <a:t/>
            </a:r>
            <a:endParaRPr b="1" sz="900">
              <a:solidFill>
                <a:schemeClr val="lt1"/>
              </a:solidFill>
            </a:endParaRPr>
          </a:p>
          <a:p>
            <a:pPr indent="0" lvl="0" marL="0" rtl="0" algn="ctr">
              <a:spcBef>
                <a:spcPts val="0"/>
              </a:spcBef>
              <a:spcAft>
                <a:spcPts val="0"/>
              </a:spcAft>
              <a:buNone/>
            </a:pPr>
            <a:r>
              <a:rPr b="1" lang="en" sz="900">
                <a:solidFill>
                  <a:schemeClr val="lt1"/>
                </a:solidFill>
              </a:rPr>
              <a:t>Ambati Bhargav, 18QM1A0406 , B.Tech 3</a:t>
            </a:r>
            <a:r>
              <a:rPr b="1" baseline="30000" lang="en" sz="900">
                <a:solidFill>
                  <a:schemeClr val="lt1"/>
                </a:solidFill>
              </a:rPr>
              <a:t>rd</a:t>
            </a:r>
            <a:r>
              <a:rPr b="1" lang="en" sz="900">
                <a:solidFill>
                  <a:schemeClr val="lt1"/>
                </a:solidFill>
              </a:rPr>
              <a:t> Year, ECE, KGRCET, </a:t>
            </a:r>
            <a:r>
              <a:rPr b="1" lang="en" sz="900" u="sng">
                <a:solidFill>
                  <a:schemeClr val="lt1"/>
                </a:solidFill>
                <a:hlinkClick r:id="rId7">
                  <a:extLst>
                    <a:ext uri="{A12FA001-AC4F-418D-AE19-62706E023703}">
                      <ahyp:hlinkClr val="tx"/>
                    </a:ext>
                  </a:extLst>
                </a:hlinkClick>
              </a:rPr>
              <a:t>ambatibhargav06@gmail.com</a:t>
            </a:r>
            <a:endParaRPr b="1" sz="900">
              <a:solidFill>
                <a:schemeClr val="lt1"/>
              </a:solidFill>
            </a:endParaRPr>
          </a:p>
          <a:p>
            <a:pPr indent="0" lvl="0" marL="0" rtl="0" algn="ctr">
              <a:spcBef>
                <a:spcPts val="0"/>
              </a:spcBef>
              <a:spcAft>
                <a:spcPts val="0"/>
              </a:spcAft>
              <a:buNone/>
            </a:pPr>
            <a:r>
              <a:t/>
            </a:r>
            <a:endParaRPr b="1" sz="900">
              <a:solidFill>
                <a:schemeClr val="lt1"/>
              </a:solidFill>
            </a:endParaRPr>
          </a:p>
          <a:p>
            <a:pPr indent="0" lvl="0" marL="0" rtl="0" algn="ctr">
              <a:spcBef>
                <a:spcPts val="0"/>
              </a:spcBef>
              <a:spcAft>
                <a:spcPts val="0"/>
              </a:spcAft>
              <a:buNone/>
            </a:pPr>
            <a:r>
              <a:rPr b="1" lang="en" sz="900">
                <a:solidFill>
                  <a:schemeClr val="lt1"/>
                </a:solidFill>
              </a:rPr>
              <a:t>Dasari Gokul Pavan,18BK1A0511 , B.Tech 3</a:t>
            </a:r>
            <a:r>
              <a:rPr b="1" baseline="30000" lang="en" sz="900">
                <a:solidFill>
                  <a:schemeClr val="lt1"/>
                </a:solidFill>
              </a:rPr>
              <a:t>rd</a:t>
            </a:r>
            <a:r>
              <a:rPr b="1" lang="en" sz="900">
                <a:solidFill>
                  <a:schemeClr val="lt1"/>
                </a:solidFill>
              </a:rPr>
              <a:t> Year, Computer Science and Engineering, </a:t>
            </a:r>
            <a:r>
              <a:rPr b="1" lang="en" sz="900" u="sng">
                <a:solidFill>
                  <a:schemeClr val="lt1"/>
                </a:solidFill>
                <a:hlinkClick r:id="rId8">
                  <a:extLst>
                    <a:ext uri="{A12FA001-AC4F-418D-AE19-62706E023703}">
                      <ahyp:hlinkClr val="tx"/>
                    </a:ext>
                  </a:extLst>
                </a:hlinkClick>
              </a:rPr>
              <a:t>gokulpavan321@gmail.com</a:t>
            </a:r>
            <a:endParaRPr b="1" sz="900">
              <a:solidFill>
                <a:schemeClr val="lt1"/>
              </a:solidFill>
            </a:endParaRPr>
          </a:p>
          <a:p>
            <a:pPr indent="0" lvl="0" marL="0" rtl="0" algn="ctr">
              <a:spcBef>
                <a:spcPts val="0"/>
              </a:spcBef>
              <a:spcAft>
                <a:spcPts val="0"/>
              </a:spcAft>
              <a:buNone/>
            </a:pPr>
            <a:r>
              <a:t/>
            </a:r>
            <a:endParaRPr b="1" sz="900">
              <a:solidFill>
                <a:schemeClr val="lt1"/>
              </a:solidFill>
            </a:endParaRPr>
          </a:p>
          <a:p>
            <a:pPr indent="0" lvl="0" marL="0" rtl="0" algn="ctr">
              <a:spcBef>
                <a:spcPts val="0"/>
              </a:spcBef>
              <a:spcAft>
                <a:spcPts val="0"/>
              </a:spcAft>
              <a:buNone/>
            </a:pPr>
            <a:r>
              <a:t/>
            </a:r>
            <a:endParaRPr b="1" sz="9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21300" y="5461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Times New Roman"/>
                <a:ea typeface="Times New Roman"/>
                <a:cs typeface="Times New Roman"/>
                <a:sym typeface="Times New Roman"/>
              </a:rPr>
              <a:t> PROPOSED WORK</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1" name="Google Shape;191;p22"/>
          <p:cNvSpPr txBox="1"/>
          <p:nvPr>
            <p:ph idx="1" type="body"/>
          </p:nvPr>
        </p:nvSpPr>
        <p:spPr>
          <a:xfrm>
            <a:off x="1358125" y="1338950"/>
            <a:ext cx="7038900" cy="29112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1200"/>
              </a:spcBef>
              <a:spcAft>
                <a:spcPts val="0"/>
              </a:spcAft>
              <a:buNone/>
            </a:pPr>
            <a:r>
              <a:rPr lang="en" sz="1400">
                <a:highlight>
                  <a:schemeClr val="dk1"/>
                </a:highlight>
                <a:latin typeface="Times New Roman"/>
                <a:ea typeface="Times New Roman"/>
                <a:cs typeface="Times New Roman"/>
                <a:sym typeface="Times New Roman"/>
              </a:rPr>
              <a:t>Our main aim of the project is to analyze web browser activity </a:t>
            </a:r>
            <a:r>
              <a:rPr b="1" lang="en" sz="2200">
                <a:highlight>
                  <a:schemeClr val="dk1"/>
                </a:highlight>
                <a:latin typeface="Times New Roman"/>
                <a:ea typeface="Times New Roman"/>
                <a:cs typeface="Times New Roman"/>
                <a:sym typeface="Times New Roman"/>
              </a:rPr>
              <a:t> </a:t>
            </a:r>
            <a:r>
              <a:rPr lang="en" sz="1400">
                <a:highlight>
                  <a:schemeClr val="dk1"/>
                </a:highlight>
                <a:latin typeface="Times New Roman"/>
                <a:ea typeface="Times New Roman"/>
                <a:cs typeface="Times New Roman"/>
                <a:sym typeface="Times New Roman"/>
              </a:rPr>
              <a:t>Digital Forensic Analyses of TOR And Web Browser Records using FTK Imager, SQLite and HDX tools.</a:t>
            </a:r>
            <a:endParaRPr sz="1400">
              <a:highlight>
                <a:schemeClr val="dk1"/>
              </a:highlight>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sz="1400">
                <a:highlight>
                  <a:schemeClr val="dk1"/>
                </a:highlight>
                <a:latin typeface="Times New Roman"/>
                <a:ea typeface="Times New Roman"/>
                <a:cs typeface="Times New Roman"/>
                <a:sym typeface="Times New Roman"/>
              </a:rPr>
              <a:t>Using FTK Imager in our project, we can perform </a:t>
            </a:r>
            <a:endParaRPr sz="1400">
              <a:highlight>
                <a:schemeClr val="dk1"/>
              </a:highlight>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lt1"/>
              </a:buClr>
              <a:buSzPts val="1400"/>
              <a:buFont typeface="Times New Roman"/>
              <a:buChar char="●"/>
            </a:pPr>
            <a:r>
              <a:rPr lang="en" sz="1400">
                <a:highlight>
                  <a:schemeClr val="dk1"/>
                </a:highlight>
                <a:latin typeface="Times New Roman"/>
                <a:ea typeface="Times New Roman"/>
                <a:cs typeface="Times New Roman"/>
                <a:sym typeface="Times New Roman"/>
              </a:rPr>
              <a:t>Creating a Forensic Image</a:t>
            </a:r>
            <a:endParaRPr sz="1400">
              <a:highlight>
                <a:schemeClr val="dk1"/>
              </a:highlight>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lt1"/>
              </a:buClr>
              <a:buSzPts val="1400"/>
              <a:buFont typeface="Times New Roman"/>
              <a:buChar char="●"/>
            </a:pPr>
            <a:r>
              <a:rPr lang="en" sz="1400">
                <a:highlight>
                  <a:schemeClr val="dk1"/>
                </a:highlight>
                <a:latin typeface="Times New Roman"/>
                <a:ea typeface="Times New Roman"/>
                <a:cs typeface="Times New Roman"/>
                <a:sym typeface="Times New Roman"/>
              </a:rPr>
              <a:t>Capturing Memory</a:t>
            </a:r>
            <a:endParaRPr sz="1400">
              <a:highlight>
                <a:schemeClr val="dk1"/>
              </a:highlight>
              <a:latin typeface="Times New Roman"/>
              <a:ea typeface="Times New Roman"/>
              <a:cs typeface="Times New Roman"/>
              <a:sym typeface="Times New Roman"/>
            </a:endParaRPr>
          </a:p>
          <a:p>
            <a:pPr indent="0" lvl="0" marL="0" rtl="0" algn="just">
              <a:lnSpc>
                <a:spcPct val="100000"/>
              </a:lnSpc>
              <a:spcBef>
                <a:spcPts val="1600"/>
              </a:spcBef>
              <a:spcAft>
                <a:spcPts val="0"/>
              </a:spcAft>
              <a:buNone/>
            </a:pPr>
            <a:r>
              <a:rPr lang="en" sz="1400">
                <a:highlight>
                  <a:schemeClr val="dk1"/>
                </a:highlight>
                <a:latin typeface="Times New Roman"/>
                <a:ea typeface="Times New Roman"/>
                <a:cs typeface="Times New Roman"/>
                <a:sym typeface="Times New Roman"/>
              </a:rPr>
              <a:t>HXD:   HxD is It is freeware and available in multiple languages. The user-friendly interface of          this tool can help extract data readily.  </a:t>
            </a:r>
            <a:endParaRPr sz="1400">
              <a:highlight>
                <a:schemeClr val="dk1"/>
              </a:highlight>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b="1" lang="en" sz="1400">
                <a:highlight>
                  <a:schemeClr val="dk1"/>
                </a:highlight>
                <a:latin typeface="Times New Roman"/>
                <a:ea typeface="Times New Roman"/>
                <a:cs typeface="Times New Roman"/>
                <a:sym typeface="Times New Roman"/>
              </a:rPr>
              <a:t>SQLite</a:t>
            </a:r>
            <a:endParaRPr b="1" sz="1100">
              <a:highlight>
                <a:schemeClr val="dk1"/>
              </a:highlight>
              <a:latin typeface="Times New Roman"/>
              <a:ea typeface="Times New Roman"/>
              <a:cs typeface="Times New Roman"/>
              <a:sym typeface="Times New Roman"/>
            </a:endParaRPr>
          </a:p>
          <a:p>
            <a:pPr indent="0" lvl="0" marL="0" rtl="0" algn="just">
              <a:lnSpc>
                <a:spcPct val="100000"/>
              </a:lnSpc>
              <a:spcBef>
                <a:spcPts val="1200"/>
              </a:spcBef>
              <a:spcAft>
                <a:spcPts val="1200"/>
              </a:spcAft>
              <a:buNone/>
            </a:pPr>
            <a:r>
              <a:rPr lang="en" sz="1400">
                <a:highlight>
                  <a:schemeClr val="dk1"/>
                </a:highlight>
                <a:latin typeface="Times New Roman"/>
                <a:ea typeface="Times New Roman"/>
                <a:cs typeface="Times New Roman"/>
                <a:sym typeface="Times New Roman"/>
              </a:rPr>
              <a:t>        SQLite is a forensic tool with a number of functions. It can recover complete SQLite databases, quickly scan SQLite data files, allow SQLite data type mapping, and so on.</a:t>
            </a:r>
            <a:endParaRPr sz="1400">
              <a:highlight>
                <a:schemeClr val="dk1"/>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Analysis of TOR Browser History Data</a:t>
            </a:r>
            <a:endParaRPr/>
          </a:p>
        </p:txBody>
      </p:sp>
      <p:sp>
        <p:nvSpPr>
          <p:cNvPr id="197" name="Google Shape;197;p23"/>
          <p:cNvSpPr txBox="1"/>
          <p:nvPr>
            <p:ph idx="1" type="body"/>
          </p:nvPr>
        </p:nvSpPr>
        <p:spPr>
          <a:xfrm>
            <a:off x="1297500" y="931025"/>
            <a:ext cx="7038900" cy="35478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2000">
              <a:latin typeface="Montserrat"/>
              <a:ea typeface="Montserrat"/>
              <a:cs typeface="Montserrat"/>
              <a:sym typeface="Montserrat"/>
            </a:endParaRPr>
          </a:p>
          <a:p>
            <a:pPr indent="-342900" lvl="0" marL="457200" rtl="0" algn="l">
              <a:spcBef>
                <a:spcPts val="0"/>
              </a:spcBef>
              <a:spcAft>
                <a:spcPts val="0"/>
              </a:spcAft>
              <a:buClr>
                <a:srgbClr val="EEEEEE"/>
              </a:buClr>
              <a:buSzPts val="1800"/>
              <a:buFont typeface="Arial"/>
              <a:buChar char="●"/>
            </a:pPr>
            <a:r>
              <a:rPr lang="en" sz="1800">
                <a:solidFill>
                  <a:srgbClr val="EEEEEE"/>
                </a:solidFill>
                <a:latin typeface="Arial"/>
                <a:ea typeface="Arial"/>
                <a:cs typeface="Arial"/>
                <a:sym typeface="Arial"/>
              </a:rPr>
              <a:t>Open FTK Imager and Start capturing the memory</a:t>
            </a:r>
            <a:endParaRPr sz="1800">
              <a:solidFill>
                <a:srgbClr val="EEEEEE"/>
              </a:solidFill>
              <a:latin typeface="Arial"/>
              <a:ea typeface="Arial"/>
              <a:cs typeface="Arial"/>
              <a:sym typeface="Arial"/>
            </a:endParaRPr>
          </a:p>
          <a:p>
            <a:pPr indent="0" lvl="0" marL="0" rtl="0" algn="ctr">
              <a:lnSpc>
                <a:spcPct val="100000"/>
              </a:lnSpc>
              <a:spcBef>
                <a:spcPts val="1200"/>
              </a:spcBef>
              <a:spcAft>
                <a:spcPts val="0"/>
              </a:spcAft>
              <a:buNone/>
            </a:pPr>
            <a:r>
              <a:t/>
            </a:r>
            <a:endParaRPr sz="2000">
              <a:latin typeface="Montserrat"/>
              <a:ea typeface="Montserrat"/>
              <a:cs typeface="Montserrat"/>
              <a:sym typeface="Montserrat"/>
            </a:endParaRPr>
          </a:p>
          <a:p>
            <a:pPr indent="0" lvl="0" marL="0" rtl="0" algn="ctr">
              <a:lnSpc>
                <a:spcPct val="100000"/>
              </a:lnSpc>
              <a:spcBef>
                <a:spcPts val="0"/>
              </a:spcBef>
              <a:spcAft>
                <a:spcPts val="0"/>
              </a:spcAft>
              <a:buNone/>
            </a:pPr>
            <a:r>
              <a:t/>
            </a:r>
            <a:endParaRPr sz="2000">
              <a:latin typeface="Montserrat"/>
              <a:ea typeface="Montserrat"/>
              <a:cs typeface="Montserrat"/>
              <a:sym typeface="Montserrat"/>
            </a:endParaRPr>
          </a:p>
        </p:txBody>
      </p:sp>
      <p:pic>
        <p:nvPicPr>
          <p:cNvPr id="198" name="Google Shape;198;p23"/>
          <p:cNvPicPr preferRelativeResize="0"/>
          <p:nvPr/>
        </p:nvPicPr>
        <p:blipFill>
          <a:blip r:embed="rId3">
            <a:alphaModFix/>
          </a:blip>
          <a:stretch>
            <a:fillRect/>
          </a:stretch>
        </p:blipFill>
        <p:spPr>
          <a:xfrm>
            <a:off x="1766150" y="1596900"/>
            <a:ext cx="6018400" cy="325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650">
                <a:latin typeface="Arial"/>
                <a:ea typeface="Arial"/>
                <a:cs typeface="Arial"/>
                <a:sym typeface="Arial"/>
              </a:rPr>
              <a:t>Capturing the memory dump</a:t>
            </a:r>
            <a:r>
              <a:rPr lang="en" sz="2800">
                <a:latin typeface="Arial"/>
                <a:ea typeface="Arial"/>
                <a:cs typeface="Arial"/>
                <a:sym typeface="Arial"/>
              </a:rPr>
              <a:t> </a:t>
            </a:r>
            <a:endParaRPr sz="2800">
              <a:latin typeface="Arial"/>
              <a:ea typeface="Arial"/>
              <a:cs typeface="Arial"/>
              <a:sym typeface="Arial"/>
            </a:endParaRPr>
          </a:p>
          <a:p>
            <a:pPr indent="0" lvl="0" marL="0" rtl="0" algn="l">
              <a:spcBef>
                <a:spcPts val="0"/>
              </a:spcBef>
              <a:spcAft>
                <a:spcPts val="0"/>
              </a:spcAft>
              <a:buNone/>
            </a:pPr>
            <a:r>
              <a:t/>
            </a:r>
            <a:endParaRPr/>
          </a:p>
        </p:txBody>
      </p:sp>
      <p:sp>
        <p:nvSpPr>
          <p:cNvPr id="204" name="Google Shape;204;p24"/>
          <p:cNvSpPr txBox="1"/>
          <p:nvPr>
            <p:ph idx="1" type="body"/>
          </p:nvPr>
        </p:nvSpPr>
        <p:spPr>
          <a:xfrm>
            <a:off x="466550" y="1467475"/>
            <a:ext cx="8462700" cy="33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24"/>
          <p:cNvPicPr preferRelativeResize="0"/>
          <p:nvPr/>
        </p:nvPicPr>
        <p:blipFill>
          <a:blip r:embed="rId3">
            <a:alphaModFix/>
          </a:blip>
          <a:stretch>
            <a:fillRect/>
          </a:stretch>
        </p:blipFill>
        <p:spPr>
          <a:xfrm>
            <a:off x="466550" y="1580225"/>
            <a:ext cx="4134602" cy="2877249"/>
          </a:xfrm>
          <a:prstGeom prst="rect">
            <a:avLst/>
          </a:prstGeom>
          <a:noFill/>
          <a:ln>
            <a:noFill/>
          </a:ln>
        </p:spPr>
      </p:pic>
      <p:pic>
        <p:nvPicPr>
          <p:cNvPr id="206" name="Google Shape;206;p24"/>
          <p:cNvPicPr preferRelativeResize="0"/>
          <p:nvPr/>
        </p:nvPicPr>
        <p:blipFill>
          <a:blip r:embed="rId4">
            <a:alphaModFix/>
          </a:blip>
          <a:stretch>
            <a:fillRect/>
          </a:stretch>
        </p:blipFill>
        <p:spPr>
          <a:xfrm>
            <a:off x="4601150" y="1588800"/>
            <a:ext cx="4317276" cy="286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Arial"/>
                <a:ea typeface="Arial"/>
                <a:cs typeface="Arial"/>
                <a:sym typeface="Arial"/>
              </a:rPr>
              <a:t>HDX TOOL</a:t>
            </a:r>
            <a:endParaRPr>
              <a:latin typeface="Arial"/>
              <a:ea typeface="Arial"/>
              <a:cs typeface="Arial"/>
              <a:sym typeface="Arial"/>
            </a:endParaRPr>
          </a:p>
          <a:p>
            <a:pPr indent="0" lvl="0" marL="0" rtl="0" algn="l">
              <a:spcBef>
                <a:spcPts val="0"/>
              </a:spcBef>
              <a:spcAft>
                <a:spcPts val="0"/>
              </a:spcAft>
              <a:buNone/>
            </a:pPr>
            <a:r>
              <a:t/>
            </a:r>
            <a:endParaRPr/>
          </a:p>
        </p:txBody>
      </p:sp>
      <p:sp>
        <p:nvSpPr>
          <p:cNvPr id="212" name="Google Shape;212;p25"/>
          <p:cNvSpPr txBox="1"/>
          <p:nvPr>
            <p:ph idx="1" type="body"/>
          </p:nvPr>
        </p:nvSpPr>
        <p:spPr>
          <a:xfrm>
            <a:off x="1297500" y="1109850"/>
            <a:ext cx="7038900" cy="370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3" name="Google Shape;213;p25"/>
          <p:cNvPicPr preferRelativeResize="0"/>
          <p:nvPr/>
        </p:nvPicPr>
        <p:blipFill rotWithShape="1">
          <a:blip r:embed="rId3">
            <a:alphaModFix/>
          </a:blip>
          <a:srcRect b="6887" l="567" r="4797" t="1520"/>
          <a:stretch/>
        </p:blipFill>
        <p:spPr>
          <a:xfrm>
            <a:off x="1574025" y="1212800"/>
            <a:ext cx="6068275" cy="345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1398000" y="393750"/>
            <a:ext cx="6938400" cy="705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800">
                <a:latin typeface="Arial"/>
                <a:ea typeface="Arial"/>
                <a:cs typeface="Arial"/>
                <a:sym typeface="Arial"/>
              </a:rPr>
              <a:t>TOR BROWSER History</a:t>
            </a:r>
            <a:endParaRPr sz="2800">
              <a:latin typeface="Arial"/>
              <a:ea typeface="Arial"/>
              <a:cs typeface="Arial"/>
              <a:sym typeface="Arial"/>
            </a:endParaRPr>
          </a:p>
          <a:p>
            <a:pPr indent="0" lvl="0" marL="0" rtl="0" algn="l">
              <a:spcBef>
                <a:spcPts val="0"/>
              </a:spcBef>
              <a:spcAft>
                <a:spcPts val="0"/>
              </a:spcAft>
              <a:buNone/>
            </a:pPr>
            <a:r>
              <a:t/>
            </a:r>
            <a:endParaRPr/>
          </a:p>
        </p:txBody>
      </p:sp>
      <p:sp>
        <p:nvSpPr>
          <p:cNvPr id="219" name="Google Shape;219;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26"/>
          <p:cNvPicPr preferRelativeResize="0"/>
          <p:nvPr/>
        </p:nvPicPr>
        <p:blipFill>
          <a:blip r:embed="rId3">
            <a:alphaModFix/>
          </a:blip>
          <a:stretch>
            <a:fillRect/>
          </a:stretch>
        </p:blipFill>
        <p:spPr>
          <a:xfrm>
            <a:off x="371825" y="1243525"/>
            <a:ext cx="8460475"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200">
                <a:latin typeface="Times New Roman"/>
                <a:ea typeface="Times New Roman"/>
                <a:cs typeface="Times New Roman"/>
                <a:sym typeface="Times New Roman"/>
              </a:rPr>
              <a:t>Browser History of Chrome(Incognito)</a:t>
            </a:r>
            <a:endParaRPr b="1" sz="2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26" name="Google Shape;226;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27"/>
          <p:cNvPicPr preferRelativeResize="0"/>
          <p:nvPr/>
        </p:nvPicPr>
        <p:blipFill>
          <a:blip r:embed="rId3">
            <a:alphaModFix/>
          </a:blip>
          <a:stretch>
            <a:fillRect/>
          </a:stretch>
        </p:blipFill>
        <p:spPr>
          <a:xfrm>
            <a:off x="1414625" y="1307850"/>
            <a:ext cx="6715150" cy="331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100">
                <a:latin typeface="Times New Roman"/>
                <a:ea typeface="Times New Roman"/>
                <a:cs typeface="Times New Roman"/>
                <a:sym typeface="Times New Roman"/>
              </a:rPr>
              <a:t>Browser History of Mozilla(Private Browser)</a:t>
            </a:r>
            <a:endParaRPr sz="2900"/>
          </a:p>
        </p:txBody>
      </p:sp>
      <p:sp>
        <p:nvSpPr>
          <p:cNvPr id="233" name="Google Shape;233;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28"/>
          <p:cNvPicPr preferRelativeResize="0"/>
          <p:nvPr/>
        </p:nvPicPr>
        <p:blipFill>
          <a:blip r:embed="rId3">
            <a:alphaModFix/>
          </a:blip>
          <a:stretch>
            <a:fillRect/>
          </a:stretch>
        </p:blipFill>
        <p:spPr>
          <a:xfrm>
            <a:off x="1387475" y="1313425"/>
            <a:ext cx="6889551" cy="341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1600">
                <a:latin typeface="Times New Roman"/>
                <a:ea typeface="Times New Roman"/>
                <a:cs typeface="Times New Roman"/>
                <a:sym typeface="Times New Roman"/>
              </a:rPr>
              <a:t>Browser History of Microsoft Edge</a:t>
            </a:r>
            <a:endParaRPr b="1"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(New PrivateWindow)</a:t>
            </a:r>
            <a:endParaRPr sz="1400">
              <a:latin typeface="Times New Roman"/>
              <a:ea typeface="Times New Roman"/>
              <a:cs typeface="Times New Roman"/>
              <a:sym typeface="Times New Roman"/>
            </a:endParaRPr>
          </a:p>
          <a:p>
            <a:pPr indent="0" lvl="0" marL="0" rtl="0" algn="ctr">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40" name="Google Shape;240;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29"/>
          <p:cNvPicPr preferRelativeResize="0"/>
          <p:nvPr/>
        </p:nvPicPr>
        <p:blipFill>
          <a:blip r:embed="rId3">
            <a:alphaModFix/>
          </a:blip>
          <a:stretch>
            <a:fillRect/>
          </a:stretch>
        </p:blipFill>
        <p:spPr>
          <a:xfrm>
            <a:off x="1751200" y="1307850"/>
            <a:ext cx="6400800" cy="3419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1600">
                <a:latin typeface="Times New Roman"/>
                <a:ea typeface="Times New Roman"/>
                <a:cs typeface="Times New Roman"/>
                <a:sym typeface="Times New Roman"/>
              </a:rPr>
              <a:t>Browser History of Internet Explorer</a:t>
            </a:r>
            <a:endParaRPr b="1" sz="1600">
              <a:latin typeface="Times New Roman"/>
              <a:ea typeface="Times New Roman"/>
              <a:cs typeface="Times New Roman"/>
              <a:sym typeface="Times New Roman"/>
            </a:endParaRPr>
          </a:p>
          <a:p>
            <a:pPr indent="0" lvl="0" marL="0" rtl="0" algn="ctr">
              <a:spcBef>
                <a:spcPts val="0"/>
              </a:spcBef>
              <a:spcAft>
                <a:spcPts val="0"/>
              </a:spcAft>
              <a:buNone/>
            </a:pPr>
            <a:r>
              <a:rPr b="1" lang="en" sz="1600">
                <a:latin typeface="Times New Roman"/>
                <a:ea typeface="Times New Roman"/>
                <a:cs typeface="Times New Roman"/>
                <a:sym typeface="Times New Roman"/>
              </a:rPr>
              <a:t>(In private Browsing</a:t>
            </a:r>
            <a:r>
              <a:rPr b="1" lang="en" sz="16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247" name="Google Shape;247;p30"/>
          <p:cNvPicPr preferRelativeResize="0"/>
          <p:nvPr/>
        </p:nvPicPr>
        <p:blipFill>
          <a:blip r:embed="rId3">
            <a:alphaModFix/>
          </a:blip>
          <a:stretch>
            <a:fillRect/>
          </a:stretch>
        </p:blipFill>
        <p:spPr>
          <a:xfrm>
            <a:off x="1498750" y="1308650"/>
            <a:ext cx="6400800" cy="34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Location in the Web Browser Operating System</a:t>
            </a:r>
            <a:endParaRPr/>
          </a:p>
        </p:txBody>
      </p:sp>
      <p:graphicFrame>
        <p:nvGraphicFramePr>
          <p:cNvPr id="253" name="Google Shape;253;p31"/>
          <p:cNvGraphicFramePr/>
          <p:nvPr/>
        </p:nvGraphicFramePr>
        <p:xfrm>
          <a:off x="1371600" y="1485900"/>
          <a:ext cx="3000000" cy="3000000"/>
        </p:xfrm>
        <a:graphic>
          <a:graphicData uri="http://schemas.openxmlformats.org/drawingml/2006/table">
            <a:tbl>
              <a:tblPr>
                <a:noFill/>
                <a:tableStyleId>{D78154C4-AFFC-44B6-BA36-4C9B6407DD8E}</a:tableStyleId>
              </a:tblPr>
              <a:tblGrid>
                <a:gridCol w="1200150"/>
                <a:gridCol w="1524000"/>
                <a:gridCol w="3676650"/>
              </a:tblGrid>
              <a:tr h="12700">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Web Browser</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Operating System</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File Path </a:t>
                      </a:r>
                      <a:endParaRPr b="1">
                        <a:solidFill>
                          <a:schemeClr val="lt1"/>
                        </a:solidFill>
                        <a:latin typeface="Times New Roman"/>
                        <a:ea typeface="Times New Roman"/>
                        <a:cs typeface="Times New Roman"/>
                        <a:sym typeface="Times New Roman"/>
                      </a:endParaRPr>
                    </a:p>
                  </a:txBody>
                  <a:tcPr marT="63500" marB="63500" marR="63500" marL="63500"/>
                </a:tc>
              </a:tr>
              <a:tr h="292100">
                <a:tc rowSpan="5">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Google Chrome</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10</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C:\Users\%username%\AppData\Local\Google\Chrome\User Data\Default\Preferences</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7</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C:\Users\%username%\AppData\Local\Google\Chrome\User Data\Default\Preferences</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XP</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C:\Documents and Settings\%username%\Local Settings\Application Data\Google\Chrome\User Data\Default\Preferences</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Linux</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/home/$USER/.config/google-chrome/Default/Preferences</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Mac OS</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/Users/$USER/Library/Application Support/Google/Chrome/Default/Preferences</a:t>
                      </a:r>
                      <a:endParaRPr sz="1300">
                        <a:solidFill>
                          <a:schemeClr val="lt1"/>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546000" y="393750"/>
            <a:ext cx="7790400" cy="873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Abstract </a:t>
            </a:r>
            <a:endParaRPr/>
          </a:p>
        </p:txBody>
      </p:sp>
      <p:sp>
        <p:nvSpPr>
          <p:cNvPr id="143" name="Google Shape;143;p14"/>
          <p:cNvSpPr txBox="1"/>
          <p:nvPr>
            <p:ph idx="1" type="body"/>
          </p:nvPr>
        </p:nvSpPr>
        <p:spPr>
          <a:xfrm>
            <a:off x="819475" y="1383325"/>
            <a:ext cx="7516800" cy="31134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The most widely used applications by the majority of user of computer are Web Browsers. A Web browser is an application program for accessing the Internet. User performs their many activities such as, browsing on the internet, download files, use social media applications, accessing </a:t>
            </a:r>
            <a:r>
              <a:rPr lang="en"/>
              <a:t>email</a:t>
            </a:r>
            <a:r>
              <a:rPr lang="en"/>
              <a:t> accounts via web browser and  </a:t>
            </a:r>
            <a:r>
              <a:rPr lang="en" sz="1400">
                <a:latin typeface="Times New Roman"/>
                <a:ea typeface="Times New Roman"/>
                <a:cs typeface="Times New Roman"/>
                <a:sym typeface="Times New Roman"/>
              </a:rPr>
              <a:t>The onion router (Tor)</a:t>
            </a:r>
            <a:r>
              <a:rPr lang="en"/>
              <a:t>. </a:t>
            </a:r>
            <a:endParaRPr/>
          </a:p>
          <a:p>
            <a:pPr indent="0" lvl="0" marL="457200" rtl="0" algn="l">
              <a:spcBef>
                <a:spcPts val="1200"/>
              </a:spcBef>
              <a:spcAft>
                <a:spcPts val="0"/>
              </a:spcAft>
              <a:buNone/>
            </a:pPr>
            <a:r>
              <a:t/>
            </a:r>
            <a:endParaRPr/>
          </a:p>
          <a:p>
            <a:pPr indent="-317500" lvl="0" marL="457200" rtl="0" algn="just">
              <a:lnSpc>
                <a:spcPct val="100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Tor browser is one such application which not only ensures the privacy preservation goals but also provides promising anonymity. This Private Browser  data can be recovered using some recovery tools</a:t>
            </a:r>
            <a:endParaRPr sz="1400">
              <a:latin typeface="Times New Roman"/>
              <a:ea typeface="Times New Roman"/>
              <a:cs typeface="Times New Roman"/>
              <a:sym typeface="Times New Roman"/>
            </a:endParaRPr>
          </a:p>
          <a:p>
            <a:pPr indent="0" lvl="0" marL="457200" rtl="0" algn="just">
              <a:lnSpc>
                <a:spcPct val="100000"/>
              </a:lnSpc>
              <a:spcBef>
                <a:spcPts val="1200"/>
              </a:spcBef>
              <a:spcAft>
                <a:spcPts val="0"/>
              </a:spcAft>
              <a:buNone/>
            </a:pPr>
            <a:r>
              <a:t/>
            </a:r>
            <a:endParaRPr sz="1400">
              <a:latin typeface="Times New Roman"/>
              <a:ea typeface="Times New Roman"/>
              <a:cs typeface="Times New Roman"/>
              <a:sym typeface="Times New Roman"/>
            </a:endParaRPr>
          </a:p>
          <a:p>
            <a:pPr indent="-317500" lvl="0" marL="457200" rtl="0" algn="just">
              <a:lnSpc>
                <a:spcPct val="100000"/>
              </a:lnSpc>
              <a:spcBef>
                <a:spcPts val="1200"/>
              </a:spcBef>
              <a:spcAft>
                <a:spcPts val="0"/>
              </a:spcAft>
              <a:buSzPts val="1400"/>
              <a:buFont typeface="Times New Roman"/>
              <a:buChar char="●"/>
            </a:pPr>
            <a:r>
              <a:rPr lang="en" sz="1400">
                <a:latin typeface="Times New Roman"/>
                <a:ea typeface="Times New Roman"/>
                <a:cs typeface="Times New Roman"/>
                <a:sym typeface="Times New Roman"/>
              </a:rPr>
              <a:t>During the memory dump using FTK, based on analysis of the browsers in private mode, it was found that browser data was recoverable for all the browsers.</a:t>
            </a:r>
            <a:endParaRPr sz="1400">
              <a:latin typeface="Times New Roman"/>
              <a:ea typeface="Times New Roman"/>
              <a:cs typeface="Times New Roman"/>
              <a:sym typeface="Times New Roman"/>
            </a:endParaRPr>
          </a:p>
          <a:p>
            <a:pPr indent="0" lvl="0" marL="0" rtl="0" algn="just">
              <a:lnSpc>
                <a:spcPct val="100000"/>
              </a:lnSpc>
              <a:spcBef>
                <a:spcPts val="1200"/>
              </a:spcBef>
              <a:spcAft>
                <a:spcPts val="12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Location in the Web Browser Operating System</a:t>
            </a:r>
            <a:endParaRPr/>
          </a:p>
        </p:txBody>
      </p:sp>
      <p:graphicFrame>
        <p:nvGraphicFramePr>
          <p:cNvPr id="259" name="Google Shape;259;p32"/>
          <p:cNvGraphicFramePr/>
          <p:nvPr/>
        </p:nvGraphicFramePr>
        <p:xfrm>
          <a:off x="1336313" y="1307850"/>
          <a:ext cx="3000000" cy="3000000"/>
        </p:xfrm>
        <a:graphic>
          <a:graphicData uri="http://schemas.openxmlformats.org/drawingml/2006/table">
            <a:tbl>
              <a:tblPr>
                <a:noFill/>
                <a:tableStyleId>{D78154C4-AFFC-44B6-BA36-4C9B6407DD8E}</a:tableStyleId>
              </a:tblPr>
              <a:tblGrid>
                <a:gridCol w="1353325"/>
                <a:gridCol w="1721400"/>
                <a:gridCol w="4200650"/>
              </a:tblGrid>
              <a:tr h="302550">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Web Browser</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Operating System</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File Path </a:t>
                      </a:r>
                      <a:endParaRPr b="1">
                        <a:solidFill>
                          <a:schemeClr val="lt1"/>
                        </a:solidFill>
                        <a:latin typeface="Times New Roman"/>
                        <a:ea typeface="Times New Roman"/>
                        <a:cs typeface="Times New Roman"/>
                        <a:sym typeface="Times New Roman"/>
                      </a:endParaRPr>
                    </a:p>
                  </a:txBody>
                  <a:tcPr marT="63500" marB="63500" marR="63500" marL="63500"/>
                </a:tc>
              </a:tr>
              <a:tr h="653650">
                <a:tc rowSpan="5">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Firefox </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10</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C:\Users\%USERNAME%\AppData\Roaming\Mozilla\Firefox\Profiles\%PROF ILE%.default\places.sqlite</a:t>
                      </a:r>
                      <a:endParaRPr sz="1300">
                        <a:solidFill>
                          <a:schemeClr val="lt1"/>
                        </a:solidFill>
                        <a:latin typeface="Times New Roman"/>
                        <a:ea typeface="Times New Roman"/>
                        <a:cs typeface="Times New Roman"/>
                        <a:sym typeface="Times New Roman"/>
                      </a:endParaRPr>
                    </a:p>
                  </a:txBody>
                  <a:tcPr marT="63500" marB="63500" marR="63500" marL="63500"/>
                </a:tc>
              </a:tr>
              <a:tr h="65365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7</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C:\Users\%USERNAME%\AppData\Roaming\Mozilla\Firefox\Profiles\%PROF ILE%.default\places.sqlite</a:t>
                      </a:r>
                      <a:endParaRPr sz="1300">
                        <a:solidFill>
                          <a:schemeClr val="lt1"/>
                        </a:solidFill>
                        <a:latin typeface="Times New Roman"/>
                        <a:ea typeface="Times New Roman"/>
                        <a:cs typeface="Times New Roman"/>
                        <a:sym typeface="Times New Roman"/>
                      </a:endParaRPr>
                    </a:p>
                  </a:txBody>
                  <a:tcPr marT="63500" marB="63500" marR="63500" marL="63500"/>
                </a:tc>
              </a:tr>
              <a:tr h="833475">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XP</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C:\Documents and Settings\%username%\Application Data\Mozilla\Firefox\Profiles\%PROFILE%.default\places.sqlite</a:t>
                      </a:r>
                      <a:endParaRPr sz="1300">
                        <a:solidFill>
                          <a:schemeClr val="lt1"/>
                        </a:solidFill>
                        <a:latin typeface="Times New Roman"/>
                        <a:ea typeface="Times New Roman"/>
                        <a:cs typeface="Times New Roman"/>
                        <a:sym typeface="Times New Roman"/>
                      </a:endParaRPr>
                    </a:p>
                  </a:txBody>
                  <a:tcPr marT="63500" marB="63500" marR="63500" marL="63500"/>
                </a:tc>
              </a:tr>
              <a:tr h="473825">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Linux</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/home/$USER/.mozilla/firefox/$PROFILE.default/places.sqlite</a:t>
                      </a:r>
                      <a:endParaRPr sz="1300">
                        <a:solidFill>
                          <a:schemeClr val="lt1"/>
                        </a:solidFill>
                        <a:latin typeface="Times New Roman"/>
                        <a:ea typeface="Times New Roman"/>
                        <a:cs typeface="Times New Roman"/>
                        <a:sym typeface="Times New Roman"/>
                      </a:endParaRPr>
                    </a:p>
                  </a:txBody>
                  <a:tcPr marT="63500" marB="63500" marR="63500" marL="63500"/>
                </a:tc>
              </a:tr>
              <a:tr h="65365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Mac OS</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/Users/$USER/Library/Application Support/Firefox/Profiles/$PROFILE.default/places.sqlite</a:t>
                      </a:r>
                      <a:endParaRPr sz="1300">
                        <a:solidFill>
                          <a:schemeClr val="lt1"/>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Location in the Web Browser Operating System</a:t>
            </a:r>
            <a:endParaRPr/>
          </a:p>
        </p:txBody>
      </p:sp>
      <p:graphicFrame>
        <p:nvGraphicFramePr>
          <p:cNvPr id="265" name="Google Shape;265;p33"/>
          <p:cNvGraphicFramePr/>
          <p:nvPr/>
        </p:nvGraphicFramePr>
        <p:xfrm>
          <a:off x="1442600" y="1563825"/>
          <a:ext cx="3000000" cy="3000000"/>
        </p:xfrm>
        <a:graphic>
          <a:graphicData uri="http://schemas.openxmlformats.org/drawingml/2006/table">
            <a:tbl>
              <a:tblPr>
                <a:noFill/>
                <a:tableStyleId>{D78154C4-AFFC-44B6-BA36-4C9B6407DD8E}</a:tableStyleId>
              </a:tblPr>
              <a:tblGrid>
                <a:gridCol w="1200150"/>
                <a:gridCol w="1533525"/>
                <a:gridCol w="3667125"/>
              </a:tblGrid>
              <a:tr h="12700">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Web Browser</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Operating System</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File Path </a:t>
                      </a:r>
                      <a:endParaRPr b="1">
                        <a:solidFill>
                          <a:schemeClr val="lt1"/>
                        </a:solidFill>
                        <a:latin typeface="Times New Roman"/>
                        <a:ea typeface="Times New Roman"/>
                        <a:cs typeface="Times New Roman"/>
                        <a:sym typeface="Times New Roman"/>
                      </a:endParaRPr>
                    </a:p>
                  </a:txBody>
                  <a:tcPr marT="63500" marB="63500" marR="63500" marL="63500"/>
                </a:tc>
              </a:tr>
              <a:tr h="292100">
                <a:tc rowSpan="5">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Opera</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10</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C:\Users\%username%\AppData\Roaming\Opera\Opera\</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7</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C:\Users\%username%\AppData\Roaming\Opera\Opera\</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XP</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C:\Documents and Settings\%username%\Application Data\Opera\Opera\</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Linux</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/home/$USER/.opera/ </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Mac OS</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/Users/$USER/Library/Opera/</a:t>
                      </a:r>
                      <a:endParaRPr sz="1300">
                        <a:solidFill>
                          <a:schemeClr val="lt1"/>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File Location in the Web Browser Operating System</a:t>
            </a:r>
            <a:endParaRPr/>
          </a:p>
        </p:txBody>
      </p:sp>
      <p:graphicFrame>
        <p:nvGraphicFramePr>
          <p:cNvPr id="271" name="Google Shape;271;p34"/>
          <p:cNvGraphicFramePr/>
          <p:nvPr/>
        </p:nvGraphicFramePr>
        <p:xfrm>
          <a:off x="1371600" y="1667750"/>
          <a:ext cx="3000000" cy="3000000"/>
        </p:xfrm>
        <a:graphic>
          <a:graphicData uri="http://schemas.openxmlformats.org/drawingml/2006/table">
            <a:tbl>
              <a:tblPr>
                <a:noFill/>
                <a:tableStyleId>{D78154C4-AFFC-44B6-BA36-4C9B6407DD8E}</a:tableStyleId>
              </a:tblPr>
              <a:tblGrid>
                <a:gridCol w="1200150"/>
                <a:gridCol w="1504950"/>
                <a:gridCol w="3695700"/>
              </a:tblGrid>
              <a:tr h="12700">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Web Browser</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Operating System</a:t>
                      </a:r>
                      <a:endParaRPr b="1">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File Path </a:t>
                      </a:r>
                      <a:endParaRPr b="1">
                        <a:solidFill>
                          <a:schemeClr val="lt1"/>
                        </a:solidFill>
                        <a:latin typeface="Times New Roman"/>
                        <a:ea typeface="Times New Roman"/>
                        <a:cs typeface="Times New Roman"/>
                        <a:sym typeface="Times New Roman"/>
                      </a:endParaRPr>
                    </a:p>
                  </a:txBody>
                  <a:tcPr marT="63500" marB="63500" marR="63500" marL="63500"/>
                </a:tc>
              </a:tr>
              <a:tr h="292100">
                <a:tc rowSpan="4">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Safari</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10</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 C:\Users\%username%\AppData\Local\Apple Computer\Safari\</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7</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 C:\Users\%username%\AppData\Local\Apple Computer\Safari\</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Windows XP</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C:\Documents and Settings\%username%\Local Settings\Application Data\Apple Computer\Safari\</a:t>
                      </a:r>
                      <a:endParaRPr sz="1300">
                        <a:solidFill>
                          <a:schemeClr val="lt1"/>
                        </a:solidFill>
                        <a:latin typeface="Times New Roman"/>
                        <a:ea typeface="Times New Roman"/>
                        <a:cs typeface="Times New Roman"/>
                        <a:sym typeface="Times New Roman"/>
                      </a:endParaRPr>
                    </a:p>
                  </a:txBody>
                  <a:tcPr marT="63500" marB="63500" marR="63500" marL="63500"/>
                </a:tc>
              </a:tr>
              <a:tr h="292100">
                <a:tc vMerge="1"/>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Mac OS</a:t>
                      </a:r>
                      <a:endParaRPr sz="1300">
                        <a:solidFill>
                          <a:schemeClr val="lt1"/>
                        </a:solidFill>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/Users/$USER/Library/Caches/com.apple.Safari/</a:t>
                      </a:r>
                      <a:endParaRPr sz="1300">
                        <a:solidFill>
                          <a:schemeClr val="lt1"/>
                        </a:solidFill>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a:t>
            </a:r>
            <a:r>
              <a:rPr lang="en"/>
              <a:t> of Chrome History Data</a:t>
            </a:r>
            <a:endParaRPr/>
          </a:p>
        </p:txBody>
      </p:sp>
      <p:pic>
        <p:nvPicPr>
          <p:cNvPr id="277" name="Google Shape;277;p35"/>
          <p:cNvPicPr preferRelativeResize="0"/>
          <p:nvPr/>
        </p:nvPicPr>
        <p:blipFill>
          <a:blip r:embed="rId3">
            <a:alphaModFix/>
          </a:blip>
          <a:stretch>
            <a:fillRect/>
          </a:stretch>
        </p:blipFill>
        <p:spPr>
          <a:xfrm>
            <a:off x="1752825" y="1396625"/>
            <a:ext cx="6356950" cy="357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of FireFox History Data</a:t>
            </a:r>
            <a:endParaRPr/>
          </a:p>
        </p:txBody>
      </p:sp>
      <p:pic>
        <p:nvPicPr>
          <p:cNvPr id="283" name="Google Shape;283;p36"/>
          <p:cNvPicPr preferRelativeResize="0"/>
          <p:nvPr/>
        </p:nvPicPr>
        <p:blipFill>
          <a:blip r:embed="rId3">
            <a:alphaModFix/>
          </a:blip>
          <a:stretch>
            <a:fillRect/>
          </a:stretch>
        </p:blipFill>
        <p:spPr>
          <a:xfrm>
            <a:off x="1636000" y="1358675"/>
            <a:ext cx="6209376" cy="3487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a:t>
            </a:r>
            <a:r>
              <a:rPr lang="en"/>
              <a:t> of Brave Browser History Data</a:t>
            </a:r>
            <a:endParaRPr/>
          </a:p>
        </p:txBody>
      </p:sp>
      <p:pic>
        <p:nvPicPr>
          <p:cNvPr id="289" name="Google Shape;289;p37"/>
          <p:cNvPicPr preferRelativeResize="0"/>
          <p:nvPr/>
        </p:nvPicPr>
        <p:blipFill>
          <a:blip r:embed="rId3">
            <a:alphaModFix/>
          </a:blip>
          <a:stretch>
            <a:fillRect/>
          </a:stretch>
        </p:blipFill>
        <p:spPr>
          <a:xfrm>
            <a:off x="1208850" y="1617700"/>
            <a:ext cx="5645149" cy="3171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2669100" y="31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Download</a:t>
            </a:r>
            <a:r>
              <a:rPr lang="en"/>
              <a:t> </a:t>
            </a:r>
            <a:r>
              <a:rPr lang="en"/>
              <a:t>Analysis</a:t>
            </a:r>
            <a:endParaRPr/>
          </a:p>
        </p:txBody>
      </p:sp>
      <p:pic>
        <p:nvPicPr>
          <p:cNvPr id="295" name="Google Shape;295;p38"/>
          <p:cNvPicPr preferRelativeResize="0"/>
          <p:nvPr/>
        </p:nvPicPr>
        <p:blipFill>
          <a:blip r:embed="rId3">
            <a:alphaModFix/>
          </a:blip>
          <a:stretch>
            <a:fillRect/>
          </a:stretch>
        </p:blipFill>
        <p:spPr>
          <a:xfrm>
            <a:off x="346200" y="1521150"/>
            <a:ext cx="4054176" cy="3275200"/>
          </a:xfrm>
          <a:prstGeom prst="rect">
            <a:avLst/>
          </a:prstGeom>
          <a:noFill/>
          <a:ln>
            <a:noFill/>
          </a:ln>
        </p:spPr>
      </p:pic>
      <p:pic>
        <p:nvPicPr>
          <p:cNvPr id="296" name="Google Shape;296;p38"/>
          <p:cNvPicPr preferRelativeResize="0"/>
          <p:nvPr/>
        </p:nvPicPr>
        <p:blipFill>
          <a:blip r:embed="rId4">
            <a:alphaModFix/>
          </a:blip>
          <a:stretch>
            <a:fillRect/>
          </a:stretch>
        </p:blipFill>
        <p:spPr>
          <a:xfrm>
            <a:off x="4679950" y="1274625"/>
            <a:ext cx="4054175" cy="1707076"/>
          </a:xfrm>
          <a:prstGeom prst="rect">
            <a:avLst/>
          </a:prstGeom>
          <a:noFill/>
          <a:ln>
            <a:noFill/>
          </a:ln>
        </p:spPr>
      </p:pic>
      <p:pic>
        <p:nvPicPr>
          <p:cNvPr id="297" name="Google Shape;297;p38"/>
          <p:cNvPicPr preferRelativeResize="0"/>
          <p:nvPr/>
        </p:nvPicPr>
        <p:blipFill>
          <a:blip r:embed="rId5">
            <a:alphaModFix/>
          </a:blip>
          <a:stretch>
            <a:fillRect/>
          </a:stretch>
        </p:blipFill>
        <p:spPr>
          <a:xfrm>
            <a:off x="4715575" y="3219000"/>
            <a:ext cx="4018550" cy="1780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954325" y="393750"/>
            <a:ext cx="7382100" cy="76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Win PreFetch View </a:t>
            </a:r>
            <a:endParaRPr/>
          </a:p>
        </p:txBody>
      </p:sp>
      <p:sp>
        <p:nvSpPr>
          <p:cNvPr id="303" name="Google Shape;303;p39"/>
          <p:cNvSpPr txBox="1"/>
          <p:nvPr>
            <p:ph idx="1" type="body"/>
          </p:nvPr>
        </p:nvSpPr>
        <p:spPr>
          <a:xfrm>
            <a:off x="954325" y="1127850"/>
            <a:ext cx="7324800" cy="384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4" name="Google Shape;304;p39"/>
          <p:cNvPicPr preferRelativeResize="0"/>
          <p:nvPr/>
        </p:nvPicPr>
        <p:blipFill>
          <a:blip r:embed="rId3">
            <a:alphaModFix/>
          </a:blip>
          <a:stretch>
            <a:fillRect/>
          </a:stretch>
        </p:blipFill>
        <p:spPr>
          <a:xfrm>
            <a:off x="1099848" y="1156950"/>
            <a:ext cx="6736314" cy="37838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CromeCacheViewer</a:t>
            </a:r>
            <a:endParaRPr/>
          </a:p>
        </p:txBody>
      </p:sp>
      <p:pic>
        <p:nvPicPr>
          <p:cNvPr id="310" name="Google Shape;310;p40"/>
          <p:cNvPicPr preferRelativeResize="0"/>
          <p:nvPr/>
        </p:nvPicPr>
        <p:blipFill>
          <a:blip r:embed="rId3">
            <a:alphaModFix/>
          </a:blip>
          <a:stretch>
            <a:fillRect/>
          </a:stretch>
        </p:blipFill>
        <p:spPr>
          <a:xfrm>
            <a:off x="565150" y="1483100"/>
            <a:ext cx="3763376" cy="2177299"/>
          </a:xfrm>
          <a:prstGeom prst="rect">
            <a:avLst/>
          </a:prstGeom>
          <a:noFill/>
          <a:ln>
            <a:noFill/>
          </a:ln>
        </p:spPr>
      </p:pic>
      <p:pic>
        <p:nvPicPr>
          <p:cNvPr id="311" name="Google Shape;311;p40"/>
          <p:cNvPicPr preferRelativeResize="0"/>
          <p:nvPr/>
        </p:nvPicPr>
        <p:blipFill>
          <a:blip r:embed="rId4">
            <a:alphaModFix/>
          </a:blip>
          <a:stretch>
            <a:fillRect/>
          </a:stretch>
        </p:blipFill>
        <p:spPr>
          <a:xfrm>
            <a:off x="4444550" y="1427300"/>
            <a:ext cx="4130598" cy="2256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idx="1" type="body"/>
          </p:nvPr>
        </p:nvSpPr>
        <p:spPr>
          <a:xfrm>
            <a:off x="2942625" y="2163900"/>
            <a:ext cx="7593000" cy="397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000"/>
              <a:t>THANK YOU</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819475" y="698550"/>
            <a:ext cx="7516800" cy="76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INTRODUCTION </a:t>
            </a:r>
            <a:endParaRPr/>
          </a:p>
        </p:txBody>
      </p:sp>
      <p:sp>
        <p:nvSpPr>
          <p:cNvPr id="149" name="Google Shape;149;p15"/>
          <p:cNvSpPr txBox="1"/>
          <p:nvPr>
            <p:ph idx="1" type="body"/>
          </p:nvPr>
        </p:nvSpPr>
        <p:spPr>
          <a:xfrm>
            <a:off x="872075" y="1488500"/>
            <a:ext cx="7464300" cy="2990400"/>
          </a:xfrm>
          <a:prstGeom prst="rect">
            <a:avLst/>
          </a:prstGeom>
        </p:spPr>
        <p:txBody>
          <a:bodyPr anchorCtr="0" anchor="t" bIns="91425" lIns="91425" spcFirstLastPara="1" rIns="91425" wrap="square" tIns="91425">
            <a:normAutofit fontScale="25000" lnSpcReduction="20000"/>
          </a:bodyPr>
          <a:lstStyle/>
          <a:p>
            <a:pPr indent="-311943" lvl="0" marL="457200" rtl="0" algn="just">
              <a:spcBef>
                <a:spcPts val="0"/>
              </a:spcBef>
              <a:spcAft>
                <a:spcPts val="0"/>
              </a:spcAft>
              <a:buSzPct val="100000"/>
              <a:buFont typeface="Arial"/>
              <a:buChar char="●"/>
            </a:pPr>
            <a:r>
              <a:rPr lang="en" sz="5250">
                <a:latin typeface="Arial"/>
                <a:ea typeface="Arial"/>
                <a:cs typeface="Arial"/>
                <a:sym typeface="Arial"/>
              </a:rPr>
              <a:t>Browser forensic is mainly used for analyzing things like browsing history and general web activity of a pc to check for suspicious usage or content that has been accessed. </a:t>
            </a:r>
            <a:endParaRPr sz="5250">
              <a:latin typeface="Arial"/>
              <a:ea typeface="Arial"/>
              <a:cs typeface="Arial"/>
              <a:sym typeface="Arial"/>
            </a:endParaRPr>
          </a:p>
          <a:p>
            <a:pPr indent="0" lvl="0" marL="457200" rtl="0" algn="just">
              <a:spcBef>
                <a:spcPts val="1200"/>
              </a:spcBef>
              <a:spcAft>
                <a:spcPts val="0"/>
              </a:spcAft>
              <a:buNone/>
            </a:pPr>
            <a:r>
              <a:t/>
            </a:r>
            <a:endParaRPr sz="5250">
              <a:latin typeface="Arial"/>
              <a:ea typeface="Arial"/>
              <a:cs typeface="Arial"/>
              <a:sym typeface="Arial"/>
            </a:endParaRPr>
          </a:p>
          <a:p>
            <a:pPr indent="-311943" lvl="0" marL="457200" rtl="0" algn="just">
              <a:spcBef>
                <a:spcPts val="1200"/>
              </a:spcBef>
              <a:spcAft>
                <a:spcPts val="0"/>
              </a:spcAft>
              <a:buSzPct val="100000"/>
              <a:buFont typeface="Arial"/>
              <a:buChar char="●"/>
            </a:pPr>
            <a:r>
              <a:rPr lang="en" sz="5250">
                <a:latin typeface="Arial"/>
                <a:ea typeface="Arial"/>
                <a:cs typeface="Arial"/>
                <a:sym typeface="Arial"/>
              </a:rPr>
              <a:t>This Also</a:t>
            </a:r>
            <a:r>
              <a:rPr lang="en" sz="5250">
                <a:latin typeface="Arial"/>
                <a:ea typeface="Arial"/>
                <a:cs typeface="Arial"/>
                <a:sym typeface="Arial"/>
              </a:rPr>
              <a:t> refers to monitoring traffic on a webpage and analysis of LOG files from the server to get actual information about the targeted machine. </a:t>
            </a:r>
            <a:endParaRPr sz="5250">
              <a:latin typeface="Arial"/>
              <a:ea typeface="Arial"/>
              <a:cs typeface="Arial"/>
              <a:sym typeface="Arial"/>
            </a:endParaRPr>
          </a:p>
          <a:p>
            <a:pPr indent="0" lvl="0" marL="457200" rtl="0" algn="just">
              <a:spcBef>
                <a:spcPts val="1200"/>
              </a:spcBef>
              <a:spcAft>
                <a:spcPts val="0"/>
              </a:spcAft>
              <a:buNone/>
            </a:pPr>
            <a:r>
              <a:t/>
            </a:r>
            <a:endParaRPr sz="5250">
              <a:latin typeface="Arial"/>
              <a:ea typeface="Arial"/>
              <a:cs typeface="Arial"/>
              <a:sym typeface="Arial"/>
            </a:endParaRPr>
          </a:p>
          <a:p>
            <a:pPr indent="-311943" lvl="0" marL="457200" rtl="0" algn="just">
              <a:spcBef>
                <a:spcPts val="1200"/>
              </a:spcBef>
              <a:spcAft>
                <a:spcPts val="0"/>
              </a:spcAft>
              <a:buSzPct val="100000"/>
              <a:buFont typeface="Arial"/>
              <a:buChar char="●"/>
            </a:pPr>
            <a:r>
              <a:rPr lang="en" sz="5250">
                <a:latin typeface="Arial"/>
                <a:ea typeface="Arial"/>
                <a:cs typeface="Arial"/>
                <a:sym typeface="Arial"/>
              </a:rPr>
              <a:t>Computers and their storage media is the object of investigative analysis, known as </a:t>
            </a:r>
            <a:r>
              <a:rPr lang="en" sz="5250">
                <a:latin typeface="Arial"/>
                <a:ea typeface="Arial"/>
                <a:cs typeface="Arial"/>
                <a:sym typeface="Arial"/>
              </a:rPr>
              <a:t>Computer Forensics</a:t>
            </a:r>
            <a:r>
              <a:rPr lang="en" sz="5250">
                <a:latin typeface="Arial"/>
                <a:ea typeface="Arial"/>
                <a:cs typeface="Arial"/>
                <a:sym typeface="Arial"/>
              </a:rPr>
              <a:t>, aimed at characterizing and interpreting the digital evidences present on the devices.</a:t>
            </a:r>
            <a:endParaRPr sz="5250">
              <a:latin typeface="Arial"/>
              <a:ea typeface="Arial"/>
              <a:cs typeface="Arial"/>
              <a:sym typeface="Arial"/>
            </a:endParaRPr>
          </a:p>
          <a:p>
            <a:pPr indent="0" lvl="0" marL="457200" rtl="0" algn="just">
              <a:spcBef>
                <a:spcPts val="1200"/>
              </a:spcBef>
              <a:spcAft>
                <a:spcPts val="0"/>
              </a:spcAft>
              <a:buNone/>
            </a:pPr>
            <a:r>
              <a:t/>
            </a:r>
            <a:endParaRPr sz="5250">
              <a:latin typeface="Arial"/>
              <a:ea typeface="Arial"/>
              <a:cs typeface="Arial"/>
              <a:sym typeface="Arial"/>
            </a:endParaRPr>
          </a:p>
          <a:p>
            <a:pPr indent="-311943" lvl="0" marL="457200" rtl="0" algn="just">
              <a:lnSpc>
                <a:spcPct val="100000"/>
              </a:lnSpc>
              <a:spcBef>
                <a:spcPts val="1200"/>
              </a:spcBef>
              <a:spcAft>
                <a:spcPts val="0"/>
              </a:spcAft>
              <a:buSzPct val="100000"/>
              <a:buFont typeface="Arial"/>
              <a:buChar char="●"/>
            </a:pPr>
            <a:r>
              <a:rPr lang="en" sz="5250">
                <a:latin typeface="Arial"/>
                <a:ea typeface="Arial"/>
                <a:cs typeface="Arial"/>
                <a:sym typeface="Arial"/>
              </a:rPr>
              <a:t>To handle information stored at end users’ systems, the different browser vendors have introduced a new feature in their browser called In Private Browsing </a:t>
            </a:r>
            <a:endParaRPr sz="5250">
              <a:latin typeface="Arial"/>
              <a:ea typeface="Arial"/>
              <a:cs typeface="Arial"/>
              <a:sym typeface="Arial"/>
            </a:endParaRPr>
          </a:p>
          <a:p>
            <a:pPr indent="0" lvl="0" marL="457200" rtl="0" algn="just">
              <a:lnSpc>
                <a:spcPct val="100000"/>
              </a:lnSpc>
              <a:spcBef>
                <a:spcPts val="590"/>
              </a:spcBef>
              <a:spcAft>
                <a:spcPts val="0"/>
              </a:spcAft>
              <a:buNone/>
            </a:pPr>
            <a:r>
              <a:t/>
            </a:r>
            <a:endParaRPr sz="5250">
              <a:latin typeface="Arial"/>
              <a:ea typeface="Arial"/>
              <a:cs typeface="Arial"/>
              <a:sym typeface="Arial"/>
            </a:endParaRPr>
          </a:p>
          <a:p>
            <a:pPr indent="0" lvl="0" marL="457200" rtl="0" algn="just">
              <a:lnSpc>
                <a:spcPct val="100000"/>
              </a:lnSpc>
              <a:spcBef>
                <a:spcPts val="590"/>
              </a:spcBef>
              <a:spcAft>
                <a:spcPts val="0"/>
              </a:spcAft>
              <a:buNone/>
            </a:pPr>
            <a:r>
              <a:t/>
            </a:r>
            <a:endParaRPr sz="3650">
              <a:latin typeface="Arial"/>
              <a:ea typeface="Arial"/>
              <a:cs typeface="Arial"/>
              <a:sym typeface="Arial"/>
            </a:endParaRPr>
          </a:p>
          <a:p>
            <a:pPr indent="0" lvl="0" marL="457200" rtl="0" algn="just">
              <a:lnSpc>
                <a:spcPct val="100000"/>
              </a:lnSpc>
              <a:spcBef>
                <a:spcPts val="590"/>
              </a:spcBef>
              <a:spcAft>
                <a:spcPts val="0"/>
              </a:spcAft>
              <a:buNone/>
            </a:pPr>
            <a:r>
              <a:t/>
            </a:r>
            <a:endParaRPr sz="3650">
              <a:latin typeface="Arial"/>
              <a:ea typeface="Arial"/>
              <a:cs typeface="Arial"/>
              <a:sym typeface="Arial"/>
            </a:endParaRPr>
          </a:p>
          <a:p>
            <a:pPr indent="0" lvl="0" marL="0" rtl="0" algn="just">
              <a:lnSpc>
                <a:spcPct val="100000"/>
              </a:lnSpc>
              <a:spcBef>
                <a:spcPts val="590"/>
              </a:spcBef>
              <a:spcAft>
                <a:spcPts val="0"/>
              </a:spcAft>
              <a:buNone/>
            </a:pPr>
            <a:r>
              <a:t/>
            </a:r>
            <a:endParaRPr sz="1400">
              <a:latin typeface="Times New Roman"/>
              <a:ea typeface="Times New Roman"/>
              <a:cs typeface="Times New Roman"/>
              <a:sym typeface="Times New Roman"/>
            </a:endParaRPr>
          </a:p>
          <a:p>
            <a:pPr indent="0" lvl="0" marL="0" rtl="0" algn="just">
              <a:lnSpc>
                <a:spcPct val="100000"/>
              </a:lnSpc>
              <a:spcBef>
                <a:spcPts val="590"/>
              </a:spcBef>
              <a:spcAft>
                <a:spcPts val="0"/>
              </a:spcAft>
              <a:buNone/>
            </a:pPr>
            <a:r>
              <a:t/>
            </a:r>
            <a:endParaRPr sz="1400">
              <a:latin typeface="Times New Roman"/>
              <a:ea typeface="Times New Roman"/>
              <a:cs typeface="Times New Roman"/>
              <a:sym typeface="Times New Roman"/>
            </a:endParaRPr>
          </a:p>
          <a:p>
            <a:pPr indent="0" lvl="0" marL="0" rtl="0" algn="just">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774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Utilization and Analysis of Web Browser</a:t>
            </a:r>
            <a:endParaRPr/>
          </a:p>
        </p:txBody>
      </p:sp>
      <p:pic>
        <p:nvPicPr>
          <p:cNvPr id="155" name="Google Shape;155;p16"/>
          <p:cNvPicPr preferRelativeResize="0"/>
          <p:nvPr/>
        </p:nvPicPr>
        <p:blipFill>
          <a:blip r:embed="rId3">
            <a:alphaModFix/>
          </a:blip>
          <a:stretch>
            <a:fillRect/>
          </a:stretch>
        </p:blipFill>
        <p:spPr>
          <a:xfrm>
            <a:off x="1727050" y="1658175"/>
            <a:ext cx="6548526" cy="2091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774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Area To Focus</a:t>
            </a:r>
            <a:endParaRPr/>
          </a:p>
        </p:txBody>
      </p:sp>
      <p:sp>
        <p:nvSpPr>
          <p:cNvPr id="161" name="Google Shape;161;p17"/>
          <p:cNvSpPr txBox="1"/>
          <p:nvPr>
            <p:ph idx="1" type="body"/>
          </p:nvPr>
        </p:nvSpPr>
        <p:spPr>
          <a:xfrm>
            <a:off x="1097650" y="1688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Following can be the different sources where an investigator  can find evidences in browser</a:t>
            </a:r>
            <a:r>
              <a:rPr lang="en"/>
              <a:t>.</a:t>
            </a:r>
            <a:endParaRPr/>
          </a:p>
          <a:p>
            <a:pPr indent="457200" lvl="0" marL="0" rtl="0" algn="l">
              <a:spcBef>
                <a:spcPts val="1200"/>
              </a:spcBef>
              <a:spcAft>
                <a:spcPts val="0"/>
              </a:spcAft>
              <a:buNone/>
            </a:pPr>
            <a:r>
              <a:rPr lang="en"/>
              <a:t>1. Surfing history </a:t>
            </a:r>
            <a:endParaRPr/>
          </a:p>
          <a:p>
            <a:pPr indent="457200" lvl="0" marL="0" rtl="0" algn="l">
              <a:spcBef>
                <a:spcPts val="1200"/>
              </a:spcBef>
              <a:spcAft>
                <a:spcPts val="0"/>
              </a:spcAft>
              <a:buNone/>
            </a:pPr>
            <a:r>
              <a:rPr lang="en"/>
              <a:t>2. Bookmarks </a:t>
            </a:r>
            <a:endParaRPr/>
          </a:p>
          <a:p>
            <a:pPr indent="457200" lvl="0" marL="0" rtl="0" algn="l">
              <a:spcBef>
                <a:spcPts val="1200"/>
              </a:spcBef>
              <a:spcAft>
                <a:spcPts val="0"/>
              </a:spcAft>
              <a:buNone/>
            </a:pPr>
            <a:r>
              <a:rPr lang="en"/>
              <a:t>3. Download</a:t>
            </a:r>
            <a:endParaRPr/>
          </a:p>
          <a:p>
            <a:pPr indent="457200" lvl="0" marL="0" rtl="0" algn="l">
              <a:spcBef>
                <a:spcPts val="1200"/>
              </a:spcBef>
              <a:spcAft>
                <a:spcPts val="0"/>
              </a:spcAft>
              <a:buNone/>
            </a:pPr>
            <a:r>
              <a:rPr lang="en"/>
              <a:t>4. Cookies </a:t>
            </a:r>
            <a:endParaRPr/>
          </a:p>
          <a:p>
            <a:pPr indent="457200" lvl="0" marL="0" rtl="0" algn="l">
              <a:spcBef>
                <a:spcPts val="1200"/>
              </a:spcBef>
              <a:spcAft>
                <a:spcPts val="1200"/>
              </a:spcAft>
              <a:buNone/>
            </a:pPr>
            <a:r>
              <a:rPr lang="en"/>
              <a:t>5. Cache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145100" y="774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Steps in digital forensic process</a:t>
            </a:r>
            <a:endParaRPr/>
          </a:p>
        </p:txBody>
      </p:sp>
      <p:sp>
        <p:nvSpPr>
          <p:cNvPr id="167" name="Google Shape;167;p18"/>
          <p:cNvSpPr txBox="1"/>
          <p:nvPr>
            <p:ph idx="1" type="body"/>
          </p:nvPr>
        </p:nvSpPr>
        <p:spPr>
          <a:xfrm>
            <a:off x="1049825" y="1510700"/>
            <a:ext cx="7134300" cy="3425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1. Assess the crime scene- </a:t>
            </a:r>
            <a:endParaRPr/>
          </a:p>
          <a:p>
            <a:pPr indent="0" lvl="0" marL="0" rtl="0" algn="l">
              <a:spcBef>
                <a:spcPts val="1200"/>
              </a:spcBef>
              <a:spcAft>
                <a:spcPts val="0"/>
              </a:spcAft>
              <a:buNone/>
            </a:pPr>
            <a:r>
              <a:rPr lang="en"/>
              <a:t>To conduct an investigation, one need to obtain proper authorization which would normally include assessing the case, asking people and documenting the results in an effort to identify the crime and location of the evidence.</a:t>
            </a:r>
            <a:endParaRPr/>
          </a:p>
          <a:p>
            <a:pPr indent="0" lvl="0" marL="0" rtl="0" algn="l">
              <a:spcBef>
                <a:spcPts val="1200"/>
              </a:spcBef>
              <a:spcAft>
                <a:spcPts val="0"/>
              </a:spcAft>
              <a:buNone/>
            </a:pPr>
            <a:r>
              <a:rPr lang="en"/>
              <a:t>2.Collection phase- </a:t>
            </a:r>
            <a:endParaRPr/>
          </a:p>
          <a:p>
            <a:pPr indent="0" lvl="0" marL="0" rtl="0" algn="l">
              <a:spcBef>
                <a:spcPts val="1200"/>
              </a:spcBef>
              <a:spcAft>
                <a:spcPts val="0"/>
              </a:spcAft>
              <a:buNone/>
            </a:pPr>
            <a:r>
              <a:rPr lang="en"/>
              <a:t>Here one would need to identify potential sources of data and acquire forensic data from them such as desktops, storage media, routers, cell phones, digital camera etc.. Finding the evidence, discovering their relevance, gathering the evidence, and preparing a chain of custody are the main steps in collection phase</a:t>
            </a:r>
            <a:endParaRPr/>
          </a:p>
          <a:p>
            <a:pPr indent="0" lvl="0" marL="0" rtl="0" algn="l">
              <a:spcBef>
                <a:spcPts val="1200"/>
              </a:spcBef>
              <a:spcAft>
                <a:spcPts val="0"/>
              </a:spcAft>
              <a:buNone/>
            </a:pPr>
            <a:r>
              <a:rPr lang="en"/>
              <a:t>3. Analysis phase- </a:t>
            </a:r>
            <a:endParaRPr/>
          </a:p>
          <a:p>
            <a:pPr indent="0" lvl="0" marL="0" rtl="0" algn="l">
              <a:spcBef>
                <a:spcPts val="1200"/>
              </a:spcBef>
              <a:spcAft>
                <a:spcPts val="0"/>
              </a:spcAft>
              <a:buNone/>
            </a:pPr>
            <a:r>
              <a:rPr lang="en"/>
              <a:t>Examine the collected data/files and find out the actual evidence. The computer forensic investigator must trace, filter, and extract hidden data during the process.</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1297500" y="850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Phase</a:t>
            </a:r>
            <a:endParaRPr/>
          </a:p>
        </p:txBody>
      </p:sp>
      <p:sp>
        <p:nvSpPr>
          <p:cNvPr id="173" name="Google Shape;173;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Report phase- </a:t>
            </a:r>
            <a:endParaRPr/>
          </a:p>
          <a:p>
            <a:pPr indent="0" lvl="0" marL="0" rtl="0" algn="l">
              <a:spcBef>
                <a:spcPts val="1200"/>
              </a:spcBef>
              <a:spcAft>
                <a:spcPts val="0"/>
              </a:spcAft>
              <a:buNone/>
            </a:pPr>
            <a:r>
              <a:rPr lang="en"/>
              <a:t>The audience should be able to understand the evidence data which has been acquired from the evidence collection and analysis phase. The report generation phase records the evidence data found out by each analysis component</a:t>
            </a:r>
            <a:endParaRPr/>
          </a:p>
          <a:p>
            <a:pPr indent="-311150" lvl="0" marL="457200" rtl="0" algn="l">
              <a:spcBef>
                <a:spcPts val="1200"/>
              </a:spcBef>
              <a:spcAft>
                <a:spcPts val="0"/>
              </a:spcAft>
              <a:buSzPts val="1300"/>
              <a:buChar char="●"/>
            </a:pPr>
            <a:r>
              <a:rPr lang="en"/>
              <a:t>Documentation phase-</a:t>
            </a:r>
            <a:endParaRPr/>
          </a:p>
          <a:p>
            <a:pPr indent="0" lvl="0" marL="0" rtl="0" algn="l">
              <a:spcBef>
                <a:spcPts val="1200"/>
              </a:spcBef>
              <a:spcAft>
                <a:spcPts val="1200"/>
              </a:spcAft>
              <a:buNone/>
            </a:pPr>
            <a:r>
              <a:rPr lang="en"/>
              <a:t> Documentation is essential for the investigation. For evidence to be reliable in court, integrity has to be preserved. Safe storage and tamper protection is needed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1297500" y="774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Challenges in Browser Forensic Process</a:t>
            </a:r>
            <a:endParaRPr/>
          </a:p>
        </p:txBody>
      </p:sp>
      <p:sp>
        <p:nvSpPr>
          <p:cNvPr id="179" name="Google Shape;179;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Multiple browsers</a:t>
            </a:r>
            <a:endParaRPr/>
          </a:p>
          <a:p>
            <a:pPr indent="-311150" lvl="0" marL="457200" rtl="0" algn="l">
              <a:spcBef>
                <a:spcPts val="0"/>
              </a:spcBef>
              <a:spcAft>
                <a:spcPts val="0"/>
              </a:spcAft>
              <a:buSzPts val="1300"/>
              <a:buAutoNum type="arabicPeriod"/>
            </a:pPr>
            <a:r>
              <a:rPr lang="en"/>
              <a:t>Varied storage schemes</a:t>
            </a:r>
            <a:endParaRPr/>
          </a:p>
          <a:p>
            <a:pPr indent="-311150" lvl="0" marL="457200" rtl="0" algn="l">
              <a:spcBef>
                <a:spcPts val="0"/>
              </a:spcBef>
              <a:spcAft>
                <a:spcPts val="0"/>
              </a:spcAft>
              <a:buSzPts val="1300"/>
              <a:buAutoNum type="arabicPeriod"/>
            </a:pPr>
            <a:r>
              <a:rPr lang="en"/>
              <a:t>New/updated architectures</a:t>
            </a:r>
            <a:endParaRPr/>
          </a:p>
          <a:p>
            <a:pPr indent="-311150" lvl="0" marL="457200" rtl="0" algn="l">
              <a:spcBef>
                <a:spcPts val="0"/>
              </a:spcBef>
              <a:spcAft>
                <a:spcPts val="0"/>
              </a:spcAft>
              <a:buSzPts val="1300"/>
              <a:buAutoNum type="arabicPeriod"/>
            </a:pPr>
            <a:r>
              <a:rPr lang="en"/>
              <a:t>Non-standard browsers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068900" y="698550"/>
            <a:ext cx="7038900" cy="914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800">
                <a:latin typeface="Times New Roman"/>
                <a:ea typeface="Times New Roman"/>
                <a:cs typeface="Times New Roman"/>
                <a:sym typeface="Times New Roman"/>
              </a:rPr>
              <a:t> OBJECTIVE</a:t>
            </a:r>
            <a:endParaRPr b="1" sz="28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85" name="Google Shape;185;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en" sz="1400">
                <a:latin typeface="Times New Roman"/>
                <a:ea typeface="Times New Roman"/>
                <a:cs typeface="Times New Roman"/>
                <a:sym typeface="Times New Roman"/>
              </a:rPr>
              <a:t>The aim is to identify and collect evidence and essential information related to a crime from recovered traces of browsing sessions to be used for forensic investigation purposes.</a:t>
            </a:r>
            <a:endParaRPr sz="14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400">
                <a:latin typeface="Times New Roman"/>
                <a:ea typeface="Times New Roman"/>
                <a:cs typeface="Times New Roman"/>
                <a:sym typeface="Times New Roman"/>
              </a:rPr>
              <a:t> Browsers store a notable proportion of user data and their browsing activities that range from cached files and visited URLs to usernames and passwords used during browsing sessions.</a:t>
            </a:r>
            <a:endParaRPr sz="1400">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400">
                <a:latin typeface="Times New Roman"/>
                <a:ea typeface="Times New Roman"/>
                <a:cs typeface="Times New Roman"/>
                <a:sym typeface="Times New Roman"/>
              </a:rPr>
              <a:t>Objective of this research  is  to collect all the Tor artifacts from the registry, memory and storage of the host machine. For detailed analysis, different scenarios were also considered. </a:t>
            </a:r>
            <a:endParaRPr b="1" sz="1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